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  <p:sldMasterId id="2147483665" r:id="rId2"/>
  </p:sldMasterIdLst>
  <p:notesMasterIdLst>
    <p:notesMasterId r:id="rId6"/>
  </p:notesMasterIdLst>
  <p:sldIdLst>
    <p:sldId id="256" r:id="rId3"/>
    <p:sldId id="257" r:id="rId4"/>
    <p:sldId id="258" r:id="rId5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Helvetica Neue" panose="02000503000000020004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6D1A65C-D4B5-4130-967D-73FF03F5C8AA}">
  <a:tblStyle styleId="{06D1A65C-D4B5-4130-967D-73FF03F5C8A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tcBdr/>
        <a:fill>
          <a:solidFill>
            <a:srgbClr val="D0DEE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0DEE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2439"/>
  </p:normalViewPr>
  <p:slideViewPr>
    <p:cSldViewPr snapToGrid="0" snapToObjects="1">
      <p:cViewPr varScale="1">
        <p:scale>
          <a:sx n="92" d="100"/>
          <a:sy n="92" d="100"/>
        </p:scale>
        <p:origin x="13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8D76CF-E1CB-8746-A3E8-6418030CA2BC}" type="doc">
      <dgm:prSet loTypeId="urn:microsoft.com/office/officeart/2008/layout/VerticalCurvedList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D9CD8FC-FD2C-6341-93BF-8989C727F46C}">
      <dgm:prSet phldrT="[Text]"/>
      <dgm:spPr/>
      <dgm:t>
        <a:bodyPr/>
        <a:lstStyle/>
        <a:p>
          <a:r>
            <a:rPr lang="en-US" dirty="0"/>
            <a:t>1. Monty Hall Problem</a:t>
          </a:r>
        </a:p>
      </dgm:t>
    </dgm:pt>
    <dgm:pt modelId="{2E30779D-2DD5-5C4E-9150-DF84B03E9335}" type="parTrans" cxnId="{1DC4EFB6-49E2-1F43-8187-5E94541F1549}">
      <dgm:prSet/>
      <dgm:spPr/>
      <dgm:t>
        <a:bodyPr/>
        <a:lstStyle/>
        <a:p>
          <a:endParaRPr lang="en-US"/>
        </a:p>
      </dgm:t>
    </dgm:pt>
    <dgm:pt modelId="{1EBA43F3-9B1E-3F4D-A1C4-4174A9CECF33}" type="sibTrans" cxnId="{1DC4EFB6-49E2-1F43-8187-5E94541F1549}">
      <dgm:prSet/>
      <dgm:spPr/>
      <dgm:t>
        <a:bodyPr/>
        <a:lstStyle/>
        <a:p>
          <a:endParaRPr lang="en-US"/>
        </a:p>
      </dgm:t>
    </dgm:pt>
    <dgm:pt modelId="{4B6898BD-A4A6-844F-A879-C631E7137C3E}">
      <dgm:prSet phldrT="[Text]"/>
      <dgm:spPr/>
      <dgm:t>
        <a:bodyPr/>
        <a:lstStyle/>
        <a:p>
          <a:r>
            <a:rPr lang="en-US" dirty="0"/>
            <a:t>2. Symptom and Disease</a:t>
          </a:r>
        </a:p>
      </dgm:t>
    </dgm:pt>
    <dgm:pt modelId="{90A2FCAE-1393-E64D-955B-B4C5C6E818FB}" type="parTrans" cxnId="{A4689587-91D8-0F47-94F3-021DB4C16958}">
      <dgm:prSet/>
      <dgm:spPr/>
      <dgm:t>
        <a:bodyPr/>
        <a:lstStyle/>
        <a:p>
          <a:endParaRPr lang="en-US"/>
        </a:p>
      </dgm:t>
    </dgm:pt>
    <dgm:pt modelId="{245ED45D-6049-B24E-9ABC-08272A64435C}" type="sibTrans" cxnId="{A4689587-91D8-0F47-94F3-021DB4C16958}">
      <dgm:prSet/>
      <dgm:spPr/>
      <dgm:t>
        <a:bodyPr/>
        <a:lstStyle/>
        <a:p>
          <a:endParaRPr lang="en-US"/>
        </a:p>
      </dgm:t>
    </dgm:pt>
    <dgm:pt modelId="{BB0D1223-9E47-9A46-9FFE-A66D9C1CAA5A}">
      <dgm:prSet phldrT="[Text]"/>
      <dgm:spPr/>
      <dgm:t>
        <a:bodyPr/>
        <a:lstStyle/>
        <a:p>
          <a:r>
            <a:rPr lang="en-US" dirty="0"/>
            <a:t>3. Statistical Significance</a:t>
          </a:r>
        </a:p>
      </dgm:t>
    </dgm:pt>
    <dgm:pt modelId="{149C608B-0FDE-D549-87EF-A2B9C68E59E0}" type="parTrans" cxnId="{2F81D021-CEB9-AE40-9A20-36AADC70950F}">
      <dgm:prSet/>
      <dgm:spPr/>
      <dgm:t>
        <a:bodyPr/>
        <a:lstStyle/>
        <a:p>
          <a:endParaRPr lang="en-US"/>
        </a:p>
      </dgm:t>
    </dgm:pt>
    <dgm:pt modelId="{5E02F350-C946-1448-BD6E-74B28186D164}" type="sibTrans" cxnId="{2F81D021-CEB9-AE40-9A20-36AADC70950F}">
      <dgm:prSet/>
      <dgm:spPr/>
      <dgm:t>
        <a:bodyPr/>
        <a:lstStyle/>
        <a:p>
          <a:endParaRPr lang="en-US"/>
        </a:p>
      </dgm:t>
    </dgm:pt>
    <dgm:pt modelId="{6EFAC253-C9CE-954F-A332-6F155EFC2991}" type="pres">
      <dgm:prSet presAssocID="{F18D76CF-E1CB-8746-A3E8-6418030CA2BC}" presName="Name0" presStyleCnt="0">
        <dgm:presLayoutVars>
          <dgm:chMax val="7"/>
          <dgm:chPref val="7"/>
          <dgm:dir/>
        </dgm:presLayoutVars>
      </dgm:prSet>
      <dgm:spPr/>
    </dgm:pt>
    <dgm:pt modelId="{60FA0AEE-262B-A643-8D7A-EEE391F85CFF}" type="pres">
      <dgm:prSet presAssocID="{F18D76CF-E1CB-8746-A3E8-6418030CA2BC}" presName="Name1" presStyleCnt="0"/>
      <dgm:spPr/>
    </dgm:pt>
    <dgm:pt modelId="{44577A6D-7186-BB4E-A03B-78384BC2E593}" type="pres">
      <dgm:prSet presAssocID="{F18D76CF-E1CB-8746-A3E8-6418030CA2BC}" presName="cycle" presStyleCnt="0"/>
      <dgm:spPr/>
    </dgm:pt>
    <dgm:pt modelId="{DB633632-9F26-AA4B-8378-92FE77345AC1}" type="pres">
      <dgm:prSet presAssocID="{F18D76CF-E1CB-8746-A3E8-6418030CA2BC}" presName="srcNode" presStyleLbl="node1" presStyleIdx="0" presStyleCnt="3"/>
      <dgm:spPr/>
    </dgm:pt>
    <dgm:pt modelId="{18431304-35F2-8B4F-8FAD-EC29D31F7BC6}" type="pres">
      <dgm:prSet presAssocID="{F18D76CF-E1CB-8746-A3E8-6418030CA2BC}" presName="conn" presStyleLbl="parChTrans1D2" presStyleIdx="0" presStyleCnt="1"/>
      <dgm:spPr/>
    </dgm:pt>
    <dgm:pt modelId="{14AD662A-5DFA-3D49-BE26-1C95F56E49B1}" type="pres">
      <dgm:prSet presAssocID="{F18D76CF-E1CB-8746-A3E8-6418030CA2BC}" presName="extraNode" presStyleLbl="node1" presStyleIdx="0" presStyleCnt="3"/>
      <dgm:spPr/>
    </dgm:pt>
    <dgm:pt modelId="{20018FAD-CA22-EF40-9D5C-0B06F0E911D6}" type="pres">
      <dgm:prSet presAssocID="{F18D76CF-E1CB-8746-A3E8-6418030CA2BC}" presName="dstNode" presStyleLbl="node1" presStyleIdx="0" presStyleCnt="3"/>
      <dgm:spPr/>
    </dgm:pt>
    <dgm:pt modelId="{90F05F80-3186-7B4C-8C0F-8F87AD075DD1}" type="pres">
      <dgm:prSet presAssocID="{6D9CD8FC-FD2C-6341-93BF-8989C727F46C}" presName="text_1" presStyleLbl="node1" presStyleIdx="0" presStyleCnt="3">
        <dgm:presLayoutVars>
          <dgm:bulletEnabled val="1"/>
        </dgm:presLayoutVars>
      </dgm:prSet>
      <dgm:spPr/>
    </dgm:pt>
    <dgm:pt modelId="{77F3D3E2-2AB2-CB4D-875B-C5AD814E767C}" type="pres">
      <dgm:prSet presAssocID="{6D9CD8FC-FD2C-6341-93BF-8989C727F46C}" presName="accent_1" presStyleCnt="0"/>
      <dgm:spPr/>
    </dgm:pt>
    <dgm:pt modelId="{EB26A16B-B5EF-C74D-B321-9B2C0140B0E1}" type="pres">
      <dgm:prSet presAssocID="{6D9CD8FC-FD2C-6341-93BF-8989C727F46C}" presName="accentRepeatNode" presStyleLbl="solidFgAcc1" presStyleIdx="0" presStyleCnt="3"/>
      <dgm:spPr/>
    </dgm:pt>
    <dgm:pt modelId="{A2265B1F-8872-814B-AC16-319187CAB800}" type="pres">
      <dgm:prSet presAssocID="{4B6898BD-A4A6-844F-A879-C631E7137C3E}" presName="text_2" presStyleLbl="node1" presStyleIdx="1" presStyleCnt="3">
        <dgm:presLayoutVars>
          <dgm:bulletEnabled val="1"/>
        </dgm:presLayoutVars>
      </dgm:prSet>
      <dgm:spPr/>
    </dgm:pt>
    <dgm:pt modelId="{DBF09874-1B0B-6940-85DD-7F53B8310807}" type="pres">
      <dgm:prSet presAssocID="{4B6898BD-A4A6-844F-A879-C631E7137C3E}" presName="accent_2" presStyleCnt="0"/>
      <dgm:spPr/>
    </dgm:pt>
    <dgm:pt modelId="{FB563151-87E3-3049-B662-088FC7726C3E}" type="pres">
      <dgm:prSet presAssocID="{4B6898BD-A4A6-844F-A879-C631E7137C3E}" presName="accentRepeatNode" presStyleLbl="solidFgAcc1" presStyleIdx="1" presStyleCnt="3"/>
      <dgm:spPr/>
    </dgm:pt>
    <dgm:pt modelId="{1867E694-C29E-814C-B18B-41D848428E39}" type="pres">
      <dgm:prSet presAssocID="{BB0D1223-9E47-9A46-9FFE-A66D9C1CAA5A}" presName="text_3" presStyleLbl="node1" presStyleIdx="2" presStyleCnt="3">
        <dgm:presLayoutVars>
          <dgm:bulletEnabled val="1"/>
        </dgm:presLayoutVars>
      </dgm:prSet>
      <dgm:spPr/>
    </dgm:pt>
    <dgm:pt modelId="{59FDDE90-3F31-8243-BD3B-FB056C6665CA}" type="pres">
      <dgm:prSet presAssocID="{BB0D1223-9E47-9A46-9FFE-A66D9C1CAA5A}" presName="accent_3" presStyleCnt="0"/>
      <dgm:spPr/>
    </dgm:pt>
    <dgm:pt modelId="{2C1A86C0-2889-A047-9FD0-5DB349498256}" type="pres">
      <dgm:prSet presAssocID="{BB0D1223-9E47-9A46-9FFE-A66D9C1CAA5A}" presName="accentRepeatNode" presStyleLbl="solidFgAcc1" presStyleIdx="2" presStyleCnt="3"/>
      <dgm:spPr/>
    </dgm:pt>
  </dgm:ptLst>
  <dgm:cxnLst>
    <dgm:cxn modelId="{DA02970F-2ADC-4F4D-9FA1-CBA510941811}" type="presOf" srcId="{1EBA43F3-9B1E-3F4D-A1C4-4174A9CECF33}" destId="{18431304-35F2-8B4F-8FAD-EC29D31F7BC6}" srcOrd="0" destOrd="0" presId="urn:microsoft.com/office/officeart/2008/layout/VerticalCurvedList"/>
    <dgm:cxn modelId="{2F81D021-CEB9-AE40-9A20-36AADC70950F}" srcId="{F18D76CF-E1CB-8746-A3E8-6418030CA2BC}" destId="{BB0D1223-9E47-9A46-9FFE-A66D9C1CAA5A}" srcOrd="2" destOrd="0" parTransId="{149C608B-0FDE-D549-87EF-A2B9C68E59E0}" sibTransId="{5E02F350-C946-1448-BD6E-74B28186D164}"/>
    <dgm:cxn modelId="{DAD8A04D-5E4E-BF44-B230-BC073B63E4ED}" type="presOf" srcId="{F18D76CF-E1CB-8746-A3E8-6418030CA2BC}" destId="{6EFAC253-C9CE-954F-A332-6F155EFC2991}" srcOrd="0" destOrd="0" presId="urn:microsoft.com/office/officeart/2008/layout/VerticalCurvedList"/>
    <dgm:cxn modelId="{BEA2EA76-2EF2-9E4B-AD3F-FAE1845394D6}" type="presOf" srcId="{4B6898BD-A4A6-844F-A879-C631E7137C3E}" destId="{A2265B1F-8872-814B-AC16-319187CAB800}" srcOrd="0" destOrd="0" presId="urn:microsoft.com/office/officeart/2008/layout/VerticalCurvedList"/>
    <dgm:cxn modelId="{A4689587-91D8-0F47-94F3-021DB4C16958}" srcId="{F18D76CF-E1CB-8746-A3E8-6418030CA2BC}" destId="{4B6898BD-A4A6-844F-A879-C631E7137C3E}" srcOrd="1" destOrd="0" parTransId="{90A2FCAE-1393-E64D-955B-B4C5C6E818FB}" sibTransId="{245ED45D-6049-B24E-9ABC-08272A64435C}"/>
    <dgm:cxn modelId="{2EDC17A0-2AD8-3F42-B82C-07B4EA229E40}" type="presOf" srcId="{6D9CD8FC-FD2C-6341-93BF-8989C727F46C}" destId="{90F05F80-3186-7B4C-8C0F-8F87AD075DD1}" srcOrd="0" destOrd="0" presId="urn:microsoft.com/office/officeart/2008/layout/VerticalCurvedList"/>
    <dgm:cxn modelId="{1DC4EFB6-49E2-1F43-8187-5E94541F1549}" srcId="{F18D76CF-E1CB-8746-A3E8-6418030CA2BC}" destId="{6D9CD8FC-FD2C-6341-93BF-8989C727F46C}" srcOrd="0" destOrd="0" parTransId="{2E30779D-2DD5-5C4E-9150-DF84B03E9335}" sibTransId="{1EBA43F3-9B1E-3F4D-A1C4-4174A9CECF33}"/>
    <dgm:cxn modelId="{EB592FF2-3713-EA4B-B169-EA7F93EA710F}" type="presOf" srcId="{BB0D1223-9E47-9A46-9FFE-A66D9C1CAA5A}" destId="{1867E694-C29E-814C-B18B-41D848428E39}" srcOrd="0" destOrd="0" presId="urn:microsoft.com/office/officeart/2008/layout/VerticalCurvedList"/>
    <dgm:cxn modelId="{EE8B782D-B423-C94B-BCE8-FFA6223C2190}" type="presParOf" srcId="{6EFAC253-C9CE-954F-A332-6F155EFC2991}" destId="{60FA0AEE-262B-A643-8D7A-EEE391F85CFF}" srcOrd="0" destOrd="0" presId="urn:microsoft.com/office/officeart/2008/layout/VerticalCurvedList"/>
    <dgm:cxn modelId="{EA4015BB-5A7D-9C4B-AE3B-DA77D7E075E3}" type="presParOf" srcId="{60FA0AEE-262B-A643-8D7A-EEE391F85CFF}" destId="{44577A6D-7186-BB4E-A03B-78384BC2E593}" srcOrd="0" destOrd="0" presId="urn:microsoft.com/office/officeart/2008/layout/VerticalCurvedList"/>
    <dgm:cxn modelId="{3A67A75F-6B57-7B4D-86B6-73DEFA4E632A}" type="presParOf" srcId="{44577A6D-7186-BB4E-A03B-78384BC2E593}" destId="{DB633632-9F26-AA4B-8378-92FE77345AC1}" srcOrd="0" destOrd="0" presId="urn:microsoft.com/office/officeart/2008/layout/VerticalCurvedList"/>
    <dgm:cxn modelId="{A78E8DE7-F340-C845-84E5-90840AF46EE1}" type="presParOf" srcId="{44577A6D-7186-BB4E-A03B-78384BC2E593}" destId="{18431304-35F2-8B4F-8FAD-EC29D31F7BC6}" srcOrd="1" destOrd="0" presId="urn:microsoft.com/office/officeart/2008/layout/VerticalCurvedList"/>
    <dgm:cxn modelId="{AF71FDB2-EFA2-B346-B84D-AE2235ED6F81}" type="presParOf" srcId="{44577A6D-7186-BB4E-A03B-78384BC2E593}" destId="{14AD662A-5DFA-3D49-BE26-1C95F56E49B1}" srcOrd="2" destOrd="0" presId="urn:microsoft.com/office/officeart/2008/layout/VerticalCurvedList"/>
    <dgm:cxn modelId="{E0EB50F7-EB89-064D-91E5-38C3B8A22BD2}" type="presParOf" srcId="{44577A6D-7186-BB4E-A03B-78384BC2E593}" destId="{20018FAD-CA22-EF40-9D5C-0B06F0E911D6}" srcOrd="3" destOrd="0" presId="urn:microsoft.com/office/officeart/2008/layout/VerticalCurvedList"/>
    <dgm:cxn modelId="{B9CF742B-138E-8B45-97CD-2D9B4F99D380}" type="presParOf" srcId="{60FA0AEE-262B-A643-8D7A-EEE391F85CFF}" destId="{90F05F80-3186-7B4C-8C0F-8F87AD075DD1}" srcOrd="1" destOrd="0" presId="urn:microsoft.com/office/officeart/2008/layout/VerticalCurvedList"/>
    <dgm:cxn modelId="{E6ED6B8A-FDC0-C842-B235-F78B91F26820}" type="presParOf" srcId="{60FA0AEE-262B-A643-8D7A-EEE391F85CFF}" destId="{77F3D3E2-2AB2-CB4D-875B-C5AD814E767C}" srcOrd="2" destOrd="0" presId="urn:microsoft.com/office/officeart/2008/layout/VerticalCurvedList"/>
    <dgm:cxn modelId="{2718A8E3-E014-0247-9B7C-B75ED976BAA8}" type="presParOf" srcId="{77F3D3E2-2AB2-CB4D-875B-C5AD814E767C}" destId="{EB26A16B-B5EF-C74D-B321-9B2C0140B0E1}" srcOrd="0" destOrd="0" presId="urn:microsoft.com/office/officeart/2008/layout/VerticalCurvedList"/>
    <dgm:cxn modelId="{6EB95F01-43F5-A444-B456-A2E2DCD5942A}" type="presParOf" srcId="{60FA0AEE-262B-A643-8D7A-EEE391F85CFF}" destId="{A2265B1F-8872-814B-AC16-319187CAB800}" srcOrd="3" destOrd="0" presId="urn:microsoft.com/office/officeart/2008/layout/VerticalCurvedList"/>
    <dgm:cxn modelId="{C0212180-CFAE-4F4A-8221-E4E1DB23C3C3}" type="presParOf" srcId="{60FA0AEE-262B-A643-8D7A-EEE391F85CFF}" destId="{DBF09874-1B0B-6940-85DD-7F53B8310807}" srcOrd="4" destOrd="0" presId="urn:microsoft.com/office/officeart/2008/layout/VerticalCurvedList"/>
    <dgm:cxn modelId="{B6A0B7A8-2FB4-F849-9636-92B8AEF1DB07}" type="presParOf" srcId="{DBF09874-1B0B-6940-85DD-7F53B8310807}" destId="{FB563151-87E3-3049-B662-088FC7726C3E}" srcOrd="0" destOrd="0" presId="urn:microsoft.com/office/officeart/2008/layout/VerticalCurvedList"/>
    <dgm:cxn modelId="{2648025C-16D1-9442-BA0F-A812CEB3F33C}" type="presParOf" srcId="{60FA0AEE-262B-A643-8D7A-EEE391F85CFF}" destId="{1867E694-C29E-814C-B18B-41D848428E39}" srcOrd="5" destOrd="0" presId="urn:microsoft.com/office/officeart/2008/layout/VerticalCurvedList"/>
    <dgm:cxn modelId="{666BC8AD-085E-4C4F-8052-C7BFA57B9D55}" type="presParOf" srcId="{60FA0AEE-262B-A643-8D7A-EEE391F85CFF}" destId="{59FDDE90-3F31-8243-BD3B-FB056C6665CA}" srcOrd="6" destOrd="0" presId="urn:microsoft.com/office/officeart/2008/layout/VerticalCurvedList"/>
    <dgm:cxn modelId="{4E1BCB32-1629-B343-9ADC-DB2D96827418}" type="presParOf" srcId="{59FDDE90-3F31-8243-BD3B-FB056C6665CA}" destId="{2C1A86C0-2889-A047-9FD0-5DB34949825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431304-35F2-8B4F-8FAD-EC29D31F7BC6}">
      <dsp:nvSpPr>
        <dsp:cNvPr id="0" name=""/>
        <dsp:cNvSpPr/>
      </dsp:nvSpPr>
      <dsp:spPr>
        <a:xfrm>
          <a:off x="-4793753" y="-734724"/>
          <a:ext cx="5709709" cy="5709709"/>
        </a:xfrm>
        <a:prstGeom prst="blockArc">
          <a:avLst>
            <a:gd name="adj1" fmla="val 18900000"/>
            <a:gd name="adj2" fmla="val 2700000"/>
            <a:gd name="adj3" fmla="val 378"/>
          </a:avLst>
        </a:prstGeom>
        <a:noFill/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F05F80-3186-7B4C-8C0F-8F87AD075DD1}">
      <dsp:nvSpPr>
        <dsp:cNvPr id="0" name=""/>
        <dsp:cNvSpPr/>
      </dsp:nvSpPr>
      <dsp:spPr>
        <a:xfrm>
          <a:off x="589093" y="424026"/>
          <a:ext cx="7480936" cy="84805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73141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1. Monty Hall Problem</a:t>
          </a:r>
        </a:p>
      </dsp:txBody>
      <dsp:txXfrm>
        <a:off x="589093" y="424026"/>
        <a:ext cx="7480936" cy="848052"/>
      </dsp:txXfrm>
    </dsp:sp>
    <dsp:sp modelId="{EB26A16B-B5EF-C74D-B321-9B2C0140B0E1}">
      <dsp:nvSpPr>
        <dsp:cNvPr id="0" name=""/>
        <dsp:cNvSpPr/>
      </dsp:nvSpPr>
      <dsp:spPr>
        <a:xfrm>
          <a:off x="59060" y="318019"/>
          <a:ext cx="1060065" cy="106006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265B1F-8872-814B-AC16-319187CAB800}">
      <dsp:nvSpPr>
        <dsp:cNvPr id="0" name=""/>
        <dsp:cNvSpPr/>
      </dsp:nvSpPr>
      <dsp:spPr>
        <a:xfrm>
          <a:off x="897360" y="1696104"/>
          <a:ext cx="7172669" cy="84805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73141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2. Symptom and Disease</a:t>
          </a:r>
        </a:p>
      </dsp:txBody>
      <dsp:txXfrm>
        <a:off x="897360" y="1696104"/>
        <a:ext cx="7172669" cy="848052"/>
      </dsp:txXfrm>
    </dsp:sp>
    <dsp:sp modelId="{FB563151-87E3-3049-B662-088FC7726C3E}">
      <dsp:nvSpPr>
        <dsp:cNvPr id="0" name=""/>
        <dsp:cNvSpPr/>
      </dsp:nvSpPr>
      <dsp:spPr>
        <a:xfrm>
          <a:off x="367327" y="1590097"/>
          <a:ext cx="1060065" cy="106006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67E694-C29E-814C-B18B-41D848428E39}">
      <dsp:nvSpPr>
        <dsp:cNvPr id="0" name=""/>
        <dsp:cNvSpPr/>
      </dsp:nvSpPr>
      <dsp:spPr>
        <a:xfrm>
          <a:off x="589093" y="2968182"/>
          <a:ext cx="7480936" cy="84805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73141" tIns="114300" rIns="114300" bIns="11430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 dirty="0"/>
            <a:t>3. Statistical Significance</a:t>
          </a:r>
        </a:p>
      </dsp:txBody>
      <dsp:txXfrm>
        <a:off x="589093" y="2968182"/>
        <a:ext cx="7480936" cy="848052"/>
      </dsp:txXfrm>
    </dsp:sp>
    <dsp:sp modelId="{2C1A86C0-2889-A047-9FD0-5DB349498256}">
      <dsp:nvSpPr>
        <dsp:cNvPr id="0" name=""/>
        <dsp:cNvSpPr/>
      </dsp:nvSpPr>
      <dsp:spPr>
        <a:xfrm>
          <a:off x="59060" y="2862175"/>
          <a:ext cx="1060065" cy="106006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Monty hall problem: sometimes intuitive is not that accurate.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Symptom and disease: when looking at stats, don’t just focus on a few numbers, sometimes we have to look at the whole picture.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Statistical significance: critical thinking, brave to show doubt against authorities.</a:t>
            </a:r>
            <a:endParaRPr dirty="0"/>
          </a:p>
        </p:txBody>
      </p:sp>
      <p:sp>
        <p:nvSpPr>
          <p:cNvPr id="128" name="Google Shape;12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2"/>
          <p:cNvSpPr txBox="1"/>
          <p:nvPr/>
        </p:nvSpPr>
        <p:spPr>
          <a:xfrm>
            <a:off x="948267" y="3166533"/>
            <a:ext cx="103632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endParaRPr sz="1480" b="0" i="0" u="none" strike="noStrike" cap="none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570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4800"/>
              <a:buFont typeface="Century Gothic"/>
              <a:buNone/>
              <a:defRPr sz="48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1"/>
          </p:nvPr>
        </p:nvSpPr>
        <p:spPr>
          <a:xfrm>
            <a:off x="914400" y="2717800"/>
            <a:ext cx="10363200" cy="15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27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27"/>
              </a:spcBef>
              <a:spcAft>
                <a:spcPts val="0"/>
              </a:spcAft>
              <a:buClr>
                <a:srgbClr val="888888"/>
              </a:buClr>
              <a:buSzPts val="2133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533"/>
              </a:spcBef>
              <a:spcAft>
                <a:spcPts val="0"/>
              </a:spcAft>
              <a:buClr>
                <a:srgbClr val="888888"/>
              </a:buClr>
              <a:buSzPts val="2667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/>
          <p:nvPr/>
        </p:nvSpPr>
        <p:spPr>
          <a:xfrm>
            <a:off x="948267" y="3166533"/>
            <a:ext cx="103632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60950" rIns="121900" bIns="6095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80"/>
              <a:buFont typeface="Arial"/>
              <a:buNone/>
            </a:pPr>
            <a:endParaRPr sz="1480">
              <a:solidFill>
                <a:srgbClr val="00000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15"/>
          <p:cNvSpPr/>
          <p:nvPr/>
        </p:nvSpPr>
        <p:spPr>
          <a:xfrm>
            <a:off x="1021274" y="347626"/>
            <a:ext cx="449255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5" name="Google Shape;105;p15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733"/>
              <a:buFont typeface="Century Gothic"/>
              <a:buNone/>
              <a:defRPr sz="3733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6" name="Google Shape;106;p15"/>
          <p:cNvSpPr txBox="1">
            <a:spLocks noGrp="1"/>
          </p:cNvSpPr>
          <p:nvPr>
            <p:ph type="sldNum" idx="12"/>
          </p:nvPr>
        </p:nvSpPr>
        <p:spPr>
          <a:xfrm>
            <a:off x="9347200" y="6598743"/>
            <a:ext cx="2844800" cy="225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733"/>
              <a:buFont typeface="Century Gothic"/>
              <a:buNone/>
              <a:defRPr sz="3733">
                <a:solidFill>
                  <a:srgbClr val="7F7F7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397954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–"/>
              <a:defRPr sz="2667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–"/>
              <a:defRPr sz="2133"/>
            </a:lvl4pPr>
            <a:lvl5pPr marL="2286000" lvl="4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»"/>
              <a:defRPr sz="2133"/>
            </a:lvl5pPr>
            <a:lvl6pPr marL="2743200" lvl="5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397954" algn="l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Char char="–"/>
              <a:defRPr sz="2667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–"/>
              <a:defRPr sz="2133"/>
            </a:lvl4pPr>
            <a:lvl5pPr marL="2286000" lvl="4" indent="-364045" algn="l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Char char="»"/>
              <a:defRPr sz="2133"/>
            </a:lvl5pPr>
            <a:lvl6pPr marL="2743200" lvl="5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6pPr>
            <a:lvl7pPr marL="3200400" lvl="6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7pPr>
            <a:lvl8pPr marL="3657600" lvl="7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8pPr>
            <a:lvl9pPr marL="4114800" lvl="8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sldNum" idx="12"/>
          </p:nvPr>
        </p:nvSpPr>
        <p:spPr>
          <a:xfrm>
            <a:off x="9347200" y="6598743"/>
            <a:ext cx="2844800" cy="225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9347200" y="6598743"/>
            <a:ext cx="2844800" cy="225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sldNum" idx="12"/>
          </p:nvPr>
        </p:nvSpPr>
        <p:spPr>
          <a:xfrm>
            <a:off x="9347200" y="6598743"/>
            <a:ext cx="2844800" cy="225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1021274" y="347626"/>
            <a:ext cx="4492551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7F7F7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 txBox="1"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3733"/>
              <a:buFont typeface="Century Gothic"/>
              <a:buNone/>
              <a:defRPr sz="3733" b="0" i="0" u="none" strike="noStrike" cap="none">
                <a:solidFill>
                  <a:srgbClr val="7F7F7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–"/>
              <a:defRPr sz="2667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64045" algn="l" rtl="0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–"/>
              <a:defRPr sz="2133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64045" algn="l" rtl="0">
              <a:spcBef>
                <a:spcPts val="427"/>
              </a:spcBef>
              <a:spcAft>
                <a:spcPts val="0"/>
              </a:spcAft>
              <a:buClr>
                <a:schemeClr val="dk1"/>
              </a:buClr>
              <a:buSzPts val="2133"/>
              <a:buFont typeface="Arial"/>
              <a:buChar char="»"/>
              <a:defRPr sz="2133" b="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97954" algn="l" rtl="0">
              <a:spcBef>
                <a:spcPts val="533"/>
              </a:spcBef>
              <a:spcAft>
                <a:spcPts val="0"/>
              </a:spcAft>
              <a:buClr>
                <a:schemeClr val="dk1"/>
              </a:buClr>
              <a:buSzPts val="2667"/>
              <a:buFont typeface="Arial"/>
              <a:buChar char="•"/>
              <a:defRPr sz="26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/>
          <p:nvPr/>
        </p:nvSpPr>
        <p:spPr>
          <a:xfrm>
            <a:off x="-8467" y="6637565"/>
            <a:ext cx="12200468" cy="225391"/>
          </a:xfrm>
          <a:prstGeom prst="rect">
            <a:avLst/>
          </a:prstGeom>
          <a:solidFill>
            <a:srgbClr val="C2000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3"/>
          <p:cNvSpPr/>
          <p:nvPr/>
        </p:nvSpPr>
        <p:spPr>
          <a:xfrm>
            <a:off x="0" y="6587905"/>
            <a:ext cx="11501120" cy="235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33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© Copyright 2018 Tesla Motors, Inc. All rights reserved. Proprietary and Confidential Business Information.  Attorney-Client/Work Product Privilege.</a:t>
            </a:r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9347200" y="6598743"/>
            <a:ext cx="2844800" cy="2253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r>
              <a:rPr lang="en-US"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ctrTitle"/>
          </p:nvPr>
        </p:nvSpPr>
        <p:spPr>
          <a:xfrm>
            <a:off x="1524000" y="2171701"/>
            <a:ext cx="9144000" cy="1338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Helvetica Neue"/>
              <a:buNone/>
            </a:pPr>
            <a:r>
              <a:rPr lang="en-US" sz="4000" dirty="0">
                <a:latin typeface="Helvetica Neue"/>
                <a:ea typeface="Helvetica Neue"/>
                <a:cs typeface="Helvetica Neue"/>
                <a:sym typeface="Helvetica Neue"/>
              </a:rPr>
              <a:t>Fun Statistics</a:t>
            </a:r>
            <a:endParaRPr sz="40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1"/>
          </p:nvPr>
        </p:nvSpPr>
        <p:spPr>
          <a:xfrm>
            <a:off x="1524000" y="4226984"/>
            <a:ext cx="9144000" cy="865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400"/>
              <a:buNone/>
            </a:pPr>
            <a:r>
              <a:rPr lang="en-US" dirty="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Neal Yu</a:t>
            </a:r>
            <a:endParaRPr b="1" dirty="0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4" name="Google Shape;124;p19"/>
          <p:cNvSpPr txBox="1">
            <a:spLocks noGrp="1"/>
          </p:cNvSpPr>
          <p:nvPr>
            <p:ph type="sldNum" idx="12"/>
          </p:nvPr>
        </p:nvSpPr>
        <p:spPr>
          <a:xfrm>
            <a:off x="9347200" y="6599238"/>
            <a:ext cx="2844800" cy="225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Helvetica Neue"/>
                <a:ea typeface="Helvetica Neue"/>
                <a:cs typeface="Helvetica Neue"/>
                <a:sym typeface="Helvetica Neue"/>
              </a:rPr>
              <a:t>1</a:t>
            </a:fld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dirty="0"/>
              <a:t>Agenda</a:t>
            </a:r>
            <a:endParaRPr dirty="0"/>
          </a:p>
        </p:txBody>
      </p:sp>
      <p:sp>
        <p:nvSpPr>
          <p:cNvPr id="131" name="Google Shape;131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</a:t>
            </a:fld>
            <a:r>
              <a:rPr lang="en-US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1492634-E443-E24E-9020-0E7567E95F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99501987"/>
              </p:ext>
            </p:extLst>
          </p:nvPr>
        </p:nvGraphicFramePr>
        <p:xfrm>
          <a:off x="1731962" y="1722414"/>
          <a:ext cx="8128000" cy="4240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DB18E-9835-5247-995E-F66198959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Monty Hall Problem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A737B8-DB63-534B-9C37-A14DEFB8B0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855" y="1690688"/>
            <a:ext cx="5588000" cy="32258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7BC588-C0FC-D446-8221-510F1B624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167311"/>
            <a:ext cx="10515600" cy="1325563"/>
          </a:xfrm>
        </p:spPr>
        <p:txBody>
          <a:bodyPr/>
          <a:lstStyle/>
          <a:p>
            <a:r>
              <a:rPr lang="en-US" dirty="0"/>
              <a:t>In a game show, you are in front of three doors.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135D11-595C-2240-95D0-66FC0F5245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63702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Tesla 2015 Template - Internal">
  <a:themeElements>
    <a:clrScheme name="Grayscale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90</Words>
  <Application>Microsoft Macintosh PowerPoint</Application>
  <PresentationFormat>Widescreen</PresentationFormat>
  <Paragraphs>15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Arial</vt:lpstr>
      <vt:lpstr>Century Gothic</vt:lpstr>
      <vt:lpstr>Helvetica Neue</vt:lpstr>
      <vt:lpstr>Office Theme</vt:lpstr>
      <vt:lpstr>1_Tesla 2015 Template - Internal</vt:lpstr>
      <vt:lpstr>Fun Statistics</vt:lpstr>
      <vt:lpstr>Agenda</vt:lpstr>
      <vt:lpstr>Monty Hall Problem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 Statistics</dc:title>
  <cp:lastModifiedBy>xun yu</cp:lastModifiedBy>
  <cp:revision>2</cp:revision>
  <dcterms:modified xsi:type="dcterms:W3CDTF">2020-04-12T19:21:51Z</dcterms:modified>
</cp:coreProperties>
</file>